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59" r:id="rId4"/>
    <p:sldId id="266" r:id="rId5"/>
    <p:sldId id="262" r:id="rId6"/>
    <p:sldId id="264" r:id="rId7"/>
    <p:sldId id="260" r:id="rId8"/>
    <p:sldId id="263" r:id="rId9"/>
    <p:sldId id="265" r:id="rId10"/>
    <p:sldId id="261" r:id="rId11"/>
    <p:sldId id="267" r:id="rId12"/>
    <p:sldId id="258" r:id="rId13"/>
    <p:sldId id="268" r:id="rId14"/>
    <p:sldId id="269" r:id="rId15"/>
    <p:sldId id="270" r:id="rId16"/>
    <p:sldId id="271" r:id="rId17"/>
    <p:sldId id="272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2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74388"/>
  </p:normalViewPr>
  <p:slideViewPr>
    <p:cSldViewPr snapToGrid="0">
      <p:cViewPr>
        <p:scale>
          <a:sx n="84" d="100"/>
          <a:sy n="84" d="100"/>
        </p:scale>
        <p:origin x="440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9450BF-FCC3-0841-A115-595B4B6E1D8E}" type="datetimeFigureOut">
              <a:rPr lang="en-US" smtClean="0"/>
              <a:t>12/16/24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9EC010-132B-504C-8CDA-59E5CF8042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4778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Ask them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EC010-132B-504C-8CDA-59E5CF80424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4228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Maybe do screenshots?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EC010-132B-504C-8CDA-59E5CF80424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7111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what we will be scraping. So go to that page and open the extension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EC010-132B-504C-8CDA-59E5CF80424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6701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589723-8DF9-CBDB-10EB-F8DEE19251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CC7D03-0854-F124-ABB8-1B616A040D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8FFC533-8BE9-3D43-C470-EC3BE52B2A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Maybe do screenshots?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90601D-F7A0-65AD-E747-BFA338DE2CE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EC010-132B-504C-8CDA-59E5CF80424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597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E244B3-AF2F-4400-67F9-C741A04AFB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794BE0F-C7E4-122F-A75C-0993144D477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9C80DBB-5118-7362-1D20-5689CF1D5F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Maybe do screenshots?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82820D-F345-5189-CB02-4DFEB4F882B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EC010-132B-504C-8CDA-59E5CF80424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8430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3E9562-EF9D-601D-30EB-66FED2F50B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6A7D6A7-B517-442D-779E-D52C39EB41B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547F967-2291-8BA0-A26D-152C329AAB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show how to click through on all the individual pages and get the specific text for 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4365DB-12C8-F22A-7EE0-098B96FFC31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EC010-132B-504C-8CDA-59E5CF80424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2391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F63019-F6A3-C07B-B7BE-D1EE3EFD46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43105E9-2DA8-7EC6-82F8-886D7E373B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49C5669-2DA6-679D-581B-91894304A9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show how to click through on all the individual pages and get the specific text for 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8352C2-ED5A-6713-BEAA-EB55EC097B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EC010-132B-504C-8CDA-59E5CF80424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7074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EBB040-2850-12DB-59A0-09606471B3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8FCD5E2-5697-61A2-B221-5EDB8C6AEB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4456612-6FD0-ECD8-C40F-F86016872F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show how to click through on all the individual pages and get the specific text for 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574EEC-5452-7DF5-06ED-8E7A5A3FE0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EC010-132B-504C-8CDA-59E5CF80424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9218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A0C486-D936-9A1A-F733-7276245D45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2DB57C3-0541-8A95-52BB-0291028ED2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1F94961-7AB0-1996-A887-95D925D224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show how to click through on all the individual pages and get the specific text for 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372F54-85AF-C130-2B15-47093CD8793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EC010-132B-504C-8CDA-59E5CF80424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038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A1B6DC-7061-A0C2-4A40-8722C84B09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2A9A3D6-0AA1-2823-96B3-580ECAEA472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4FBE886-4BE1-41A4-DF80-6A15BF0EBA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Issue </a:t>
            </a:r>
            <a:r>
              <a:rPr lang="en-US" dirty="0" err="1"/>
              <a:t>rn</a:t>
            </a:r>
            <a:r>
              <a:rPr lang="en-US" dirty="0"/>
              <a:t> is that it is </a:t>
            </a:r>
            <a:r>
              <a:rPr lang="en-US" dirty="0" err="1"/>
              <a:t>rescraping</a:t>
            </a:r>
            <a:r>
              <a:rPr lang="en-US" dirty="0"/>
              <a:t> each page for each item in the post selector</a:t>
            </a:r>
          </a:p>
          <a:p>
            <a:r>
              <a:rPr lang="en-US" dirty="0"/>
              <a:t>export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68A9B1-4792-E986-BDF3-B6970393EB8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EC010-132B-504C-8CDA-59E5CF80424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52154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B1402F-0DE9-6F58-5D0D-C7B3E9FEFE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345861-7326-BD02-4656-5664A309D5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65C42F0-179E-1985-9361-CAC8D182A2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Issue </a:t>
            </a:r>
            <a:r>
              <a:rPr lang="en-US" dirty="0" err="1"/>
              <a:t>rn</a:t>
            </a:r>
            <a:r>
              <a:rPr lang="en-US" dirty="0"/>
              <a:t> is that it is </a:t>
            </a:r>
            <a:r>
              <a:rPr lang="en-US" dirty="0" err="1"/>
              <a:t>rescraping</a:t>
            </a:r>
            <a:r>
              <a:rPr lang="en-US" dirty="0"/>
              <a:t> each page for each item in the post selector</a:t>
            </a:r>
          </a:p>
          <a:p>
            <a:r>
              <a:rPr lang="en-US" dirty="0"/>
              <a:t>export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CA07F0-CFAD-326F-0213-04E26FD8D0E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EC010-132B-504C-8CDA-59E5CF80424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1397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EC010-132B-504C-8CDA-59E5CF80424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44980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B5DF47-A55D-5D24-36EB-22C649DE40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F2F8482-FF22-1AE8-1C24-790EB77BE02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F9B8123-4FC6-BDE9-980F-967AD71FA8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437FA1-519C-A48B-EEEB-0D552B8D1F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EC010-132B-504C-8CDA-59E5CF80424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9369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www.tremendous.com</a:t>
            </a:r>
            <a:r>
              <a:rPr lang="en-US" dirty="0"/>
              <a:t>/blog/</a:t>
            </a:r>
          </a:p>
          <a:p>
            <a:r>
              <a:rPr lang="en-US" dirty="0"/>
              <a:t>https://</a:t>
            </a:r>
            <a:r>
              <a:rPr lang="en-US" dirty="0" err="1"/>
              <a:t>www.google.com</a:t>
            </a:r>
            <a:r>
              <a:rPr lang="en-US" dirty="0"/>
              <a:t>/</a:t>
            </a:r>
            <a:r>
              <a:rPr lang="en-US" dirty="0" err="1"/>
              <a:t>imgres?q</a:t>
            </a:r>
            <a:r>
              <a:rPr lang="en-US" dirty="0"/>
              <a:t>=</a:t>
            </a:r>
            <a:r>
              <a:rPr lang="en-US" dirty="0" err="1"/>
              <a:t>irb&amp;imgurl</a:t>
            </a:r>
            <a:r>
              <a:rPr lang="en-US" dirty="0"/>
              <a:t>=https%3A%2F%2Fwww.nsula.edu%2Fwp-content%2Fuploads%2FScreen-Shot-2022-09-01-at-11.16.17-AM.png&amp;imgrefurl=https%3A%2F%2Fwww.nsula.edu%2Fnsu-irb-announces-changes-updates%2F&amp;docid=ktE_eJUmjLq1NM&amp;tbnid=1F-_7zA2Um8I6M&amp;vet=12ahUKEwiMjsD4lKOKAxUYMVkFHWdrBKcQM3oECBgQAA..i&amp;w=4014&amp;h=1688&amp;hcb=2&amp;ved=2ahUKEwiMjsD4lKOKAxUYMVkFHWdrBKcQM3oECBgQAAwhat-is-an-irb-and-what-purpose-does-it-serve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EC010-132B-504C-8CDA-59E5CF80424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4260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www.esri.com</a:t>
            </a:r>
            <a:r>
              <a:rPr lang="en-US" dirty="0"/>
              <a:t>/about/newsroom/</a:t>
            </a:r>
            <a:r>
              <a:rPr lang="en-US" dirty="0" err="1"/>
              <a:t>arcuser</a:t>
            </a:r>
            <a:r>
              <a:rPr lang="en-US" dirty="0"/>
              <a:t>/5-reasons-to-use-survey123-for-arcgis/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EC010-132B-504C-8CDA-59E5CF80424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4858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www.investopedia.com</a:t>
            </a:r>
            <a:r>
              <a:rPr lang="en-US" dirty="0"/>
              <a:t>/terms/c/</a:t>
            </a:r>
            <a:r>
              <a:rPr lang="en-US" dirty="0" err="1"/>
              <a:t>crowdsourcing.asp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EC010-132B-504C-8CDA-59E5CF80424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5599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8F03AC-D340-0F19-308D-473329DE1B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61C49CE-A21A-4E89-83AB-8FF06F330B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4188406-B9B0-2BD2-C0DE-475B890C99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is this? What are you doing when you click it? </a:t>
            </a:r>
            <a:r>
              <a:rPr lang="en-US" dirty="0" err="1"/>
              <a:t>recaptcha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19B065-27DA-4A04-406D-DFDA72B95A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EC010-132B-504C-8CDA-59E5CF80424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9598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www.webharvy.com</a:t>
            </a:r>
            <a:r>
              <a:rPr lang="en-US" dirty="0"/>
              <a:t>/articles/what-is-web-</a:t>
            </a:r>
            <a:r>
              <a:rPr lang="en-US" dirty="0" err="1"/>
              <a:t>scraping.html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EC010-132B-504C-8CDA-59E5CF80424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3562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2B312E-4481-6DE4-0293-48614A760F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83AFE5F-698A-36C8-C9BF-51164F5325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CDD1A0C-CF27-97AE-3D2C-EB419CC979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www.webharvy.com</a:t>
            </a:r>
            <a:r>
              <a:rPr lang="en-US" dirty="0"/>
              <a:t>/articles/what-is-web-</a:t>
            </a:r>
            <a:r>
              <a:rPr lang="en-US" dirty="0" err="1"/>
              <a:t>scraping.html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259EB1-3B96-30F5-195E-0F2CC021B30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EC010-132B-504C-8CDA-59E5CF80424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463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Need to install chrome ahead of time and be using the same browser as well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EC010-132B-504C-8CDA-59E5CF80424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5659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2BF23-B19F-7B15-9358-B88443F678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DDA9A3-C8EF-6E7F-4F95-69B42F2B34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B40F28-2A60-1FD7-CDBF-E97D9EA948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BE67A-F089-334D-87AB-102B20234B04}" type="datetimeFigureOut">
              <a:rPr lang="en-US" smtClean="0"/>
              <a:t>12/16/24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B26440-1F2E-DB4F-B28B-374BB0D4BF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279D60-5592-CEC4-D26C-F35EBF96F2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C2888-B738-4940-A744-BC2B207A8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1806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580F76-D14E-07A3-915E-B904DE9E8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EF47AF5-19AD-44B1-F14B-B15E3019AE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FCD445-70ED-7ED7-FD19-C6C5E9E5A0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BE67A-F089-334D-87AB-102B20234B04}" type="datetimeFigureOut">
              <a:rPr lang="en-US" smtClean="0"/>
              <a:t>12/16/24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E3C1C3-2889-08D9-19F4-5F9C2AA814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F493FD-4A5D-5ABB-936E-F240AB3810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C2888-B738-4940-A744-BC2B207A8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568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40743DF-24D6-632A-52E2-A071061EC31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D456AD-F1ED-1383-DB39-33D4046EAB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47D87C-A4F7-B262-923E-90EDD9340F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BE67A-F089-334D-87AB-102B20234B04}" type="datetimeFigureOut">
              <a:rPr lang="en-US" smtClean="0"/>
              <a:t>12/16/24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D37D4C-C9BD-9B71-A911-94EEC40D48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345930-44B6-7628-9CF0-6C3ED123E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C2888-B738-4940-A744-BC2B207A8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6505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65682690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1A78AF-09B2-B823-7AE5-DF0784BBFD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5909B4-0D93-436A-D02C-3B4E0ADCA5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B9A9AF-5CD2-6761-7772-2F0A8CC139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BE67A-F089-334D-87AB-102B20234B04}" type="datetimeFigureOut">
              <a:rPr lang="en-US" smtClean="0"/>
              <a:t>12/16/24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7E34B2-6EF2-ECCC-C370-25C292F5CE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26EF96-A607-AFED-C368-C20BBE586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C2888-B738-4940-A744-BC2B207A8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515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D80C3-6F48-891C-3187-E0E3366161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E06BB9-DE66-A273-F4EC-7315B8DAE6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29D772-159E-D505-F971-AD148B5C29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BE67A-F089-334D-87AB-102B20234B04}" type="datetimeFigureOut">
              <a:rPr lang="en-US" smtClean="0"/>
              <a:t>12/16/24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5BF2A0-E0F5-AA99-71B3-FFBF209D9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549D71-DB89-CC2A-296D-82844E1C8E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C2888-B738-4940-A744-BC2B207A8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6478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F3F06-453D-EB39-8004-44AA505C87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F2EA9A-8C03-5237-540B-425053D850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C7D3B6-812A-E9DB-8568-530FA39339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C1A9F2-A416-1E71-1362-67AD7F7C6C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BE67A-F089-334D-87AB-102B20234B04}" type="datetimeFigureOut">
              <a:rPr lang="en-US" smtClean="0"/>
              <a:t>12/16/24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E7C9AF-A7AB-DF04-6CF5-1BB6338E3C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4B390A-E884-EF13-F20B-951D7DEF9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C2888-B738-4940-A744-BC2B207A8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1312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98400-103E-D076-895B-8393BC917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8FDA3F-FB84-DC27-5623-7A2907E051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8DEB06-A768-EE23-741C-760A0C7544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D13702D-C32E-A326-FA4C-C75CD963317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821F0C-715C-2A4D-7059-EF60CE94C00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1B86999-FA31-EABA-EE8E-5787D4E7C7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BE67A-F089-334D-87AB-102B20234B04}" type="datetimeFigureOut">
              <a:rPr lang="en-US" smtClean="0"/>
              <a:t>12/16/24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2F0E3E8-3E54-8243-E5C5-235EBB0585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43E747E-FB2A-ADFF-380D-2EA4A6744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C2888-B738-4940-A744-BC2B207A8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250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871DA-1AC9-0551-3AC3-4FF681CCF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B9E5C8F-195B-B224-75DD-8E820430BF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BE67A-F089-334D-87AB-102B20234B04}" type="datetimeFigureOut">
              <a:rPr lang="en-US" smtClean="0"/>
              <a:t>12/16/24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88378E-543E-5259-B444-D228615D0D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00D4B3-9673-1351-FADC-D3CAEA50F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C2888-B738-4940-A744-BC2B207A8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101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5B7D33D-8EAF-FED3-3376-7CDF5C5DC3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BE67A-F089-334D-87AB-102B20234B04}" type="datetimeFigureOut">
              <a:rPr lang="en-US" smtClean="0"/>
              <a:t>12/16/24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F43076-54E2-0073-73C1-9281D436A3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13098D-AA8D-D938-B7B1-B25E5C6DA5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C2888-B738-4940-A744-BC2B207A8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2041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32E2E-E778-D021-734D-7A05DA287E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2E0936-990E-A0D4-8028-4B1B7FE795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35EFBA-D41A-1484-53F1-5573520800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9A7585-4A63-A488-0F43-04E0F78113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BE67A-F089-334D-87AB-102B20234B04}" type="datetimeFigureOut">
              <a:rPr lang="en-US" smtClean="0"/>
              <a:t>12/16/24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53F648-7286-1526-5395-FEB701751E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A7FF71-D68E-D597-BCF6-0C2A1EC13E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C2888-B738-4940-A744-BC2B207A8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7491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924CF-33D7-38B3-AD44-C2B5963681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CDFDDBC-D09D-965D-5CFE-EBCCD13C16B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F2EE60-5CBE-C881-5381-D0BAFAC14C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EFF6D6-E7D8-897A-722E-64D76AF0F9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BE67A-F089-334D-87AB-102B20234B04}" type="datetimeFigureOut">
              <a:rPr lang="en-US" smtClean="0"/>
              <a:t>12/16/24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12548C-E2C3-058A-33E9-68870AE9A7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0E0676-575F-CC68-B80B-BC78AF148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C2888-B738-4940-A744-BC2B207A8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6416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423A94B-A59D-DFE1-F483-602A73507F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98F3E6-3411-11BC-28F6-F269040B79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D30802-E0DA-A2F5-1149-DDAD0A6192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10BE67A-F089-334D-87AB-102B20234B04}" type="datetimeFigureOut">
              <a:rPr lang="en-US" smtClean="0"/>
              <a:t>12/16/24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93C53B-6991-5029-1F15-BF4C4B154D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095E28-47D0-DF5C-B4FA-DDFAE3407C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3AC2888-B738-4940-A744-BC2B207A8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396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surveys.webscraper.io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scholarslab.lib.virginia.edu/blog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E8F88-CC00-A8C6-22A0-D32814755A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540917"/>
            <a:ext cx="9144000" cy="1776166"/>
          </a:xfrm>
        </p:spPr>
        <p:txBody>
          <a:bodyPr>
            <a:normAutofit/>
          </a:bodyPr>
          <a:lstStyle/>
          <a:p>
            <a:r>
              <a:rPr lang="en-US" dirty="0"/>
              <a:t>Collection</a:t>
            </a:r>
            <a:br>
              <a:rPr lang="en-US" dirty="0"/>
            </a:br>
            <a:r>
              <a:rPr lang="en-US" dirty="0"/>
              <a:t>Week 4</a:t>
            </a:r>
          </a:p>
        </p:txBody>
      </p:sp>
    </p:spTree>
    <p:extLst>
      <p:ext uri="{BB962C8B-B14F-4D97-AF65-F5344CB8AC3E}">
        <p14:creationId xmlns:p14="http://schemas.microsoft.com/office/powerpoint/2010/main" val="39889860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64252D0-6496-CE95-0B6E-99A0F9FB7F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64" name="Rectangle 2063">
            <a:extLst>
              <a:ext uri="{FF2B5EF4-FFF2-40B4-BE49-F238E27FC236}">
                <a16:creationId xmlns:a16="http://schemas.microsoft.com/office/drawing/2014/main" id="{1A95671B-3CC6-4792-9114-B74FAEA224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3F1F21-BB8B-7E93-9FED-49237F5CE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8184" y="174032"/>
            <a:ext cx="10175631" cy="1111843"/>
          </a:xfrm>
        </p:spPr>
        <p:txBody>
          <a:bodyPr anchor="ctr">
            <a:normAutofit/>
          </a:bodyPr>
          <a:lstStyle/>
          <a:p>
            <a:pPr algn="ctr"/>
            <a:r>
              <a:rPr lang="en-US" sz="4000"/>
              <a:t>How to Gather – Web Scraping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FCACF7B-CA60-27FF-F2CB-8A979B8D29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80769" y="2122241"/>
            <a:ext cx="7427413" cy="3899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95255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0A675E6-21DE-E247-8F1A-F909077DA2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69" name="Rectangle 2068">
            <a:extLst>
              <a:ext uri="{FF2B5EF4-FFF2-40B4-BE49-F238E27FC236}">
                <a16:creationId xmlns:a16="http://schemas.microsoft.com/office/drawing/2014/main" id="{99ED5833-B85B-4103-8A3B-CAB0308E6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02F8C0-AB47-9E07-6048-1804F2BAE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8604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How to Gather – Web Scraping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E4703782-CD60-E625-2081-405E113805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234" y="2513331"/>
            <a:ext cx="5828261" cy="3642663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99B050A9-477F-0F4C-72D9-63C1F48D7C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2505" y="2513331"/>
            <a:ext cx="5828261" cy="3642663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CFB14B8-D593-359A-2B1E-230DBE1B8D1F}"/>
              </a:ext>
            </a:extLst>
          </p:cNvPr>
          <p:cNvCxnSpPr>
            <a:cxnSpLocks/>
          </p:cNvCxnSpPr>
          <p:nvPr/>
        </p:nvCxnSpPr>
        <p:spPr>
          <a:xfrm>
            <a:off x="3870728" y="4572000"/>
            <a:ext cx="4277533" cy="0"/>
          </a:xfrm>
          <a:prstGeom prst="straightConnector1">
            <a:avLst/>
          </a:prstGeom>
          <a:ln w="1397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70896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75F3C-679B-116E-0891-A55B08C021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Scrape - </a:t>
            </a:r>
            <a:r>
              <a:rPr lang="en-US" dirty="0" err="1"/>
              <a:t>webscraper.io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2D4FF1-670F-40F4-52BA-4E391712C6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Options!</a:t>
            </a:r>
          </a:p>
          <a:p>
            <a:pPr lvl="1"/>
            <a:r>
              <a:rPr lang="en-US" dirty="0"/>
              <a:t>Free tools</a:t>
            </a:r>
          </a:p>
          <a:p>
            <a:pPr lvl="2"/>
            <a:r>
              <a:rPr lang="en-US" dirty="0"/>
              <a:t>Speed, scale limitations</a:t>
            </a:r>
          </a:p>
          <a:p>
            <a:pPr lvl="1"/>
            <a:r>
              <a:rPr lang="en-US" dirty="0"/>
              <a:t>Paid Tools</a:t>
            </a:r>
          </a:p>
          <a:p>
            <a:pPr lvl="2"/>
            <a:r>
              <a:rPr lang="en-US" dirty="0"/>
              <a:t>Costs money</a:t>
            </a:r>
          </a:p>
          <a:p>
            <a:pPr lvl="2"/>
            <a:r>
              <a:rPr lang="en-US" dirty="0"/>
              <a:t>Often a lot quicker and more powerful</a:t>
            </a:r>
          </a:p>
          <a:p>
            <a:pPr lvl="1"/>
            <a:r>
              <a:rPr lang="en-US" dirty="0"/>
              <a:t>Custom-built scrapers</a:t>
            </a:r>
          </a:p>
          <a:p>
            <a:pPr lvl="2"/>
            <a:r>
              <a:rPr lang="en-US" dirty="0"/>
              <a:t>Can do just about whatever you want – takes programming exp. </a:t>
            </a:r>
          </a:p>
          <a:p>
            <a:r>
              <a:rPr lang="en-US" dirty="0"/>
              <a:t>We’re going to use </a:t>
            </a:r>
            <a:r>
              <a:rPr lang="en-US" dirty="0" err="1"/>
              <a:t>webscraper.io</a:t>
            </a:r>
            <a:endParaRPr lang="en-US" dirty="0"/>
          </a:p>
          <a:p>
            <a:pPr lvl="1"/>
            <a:r>
              <a:rPr lang="en-US" dirty="0"/>
              <a:t>Freemium</a:t>
            </a:r>
          </a:p>
          <a:p>
            <a:pPr lvl="1"/>
            <a:r>
              <a:rPr lang="en-US" dirty="0"/>
              <a:t>Give you a taste of what and how it works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48410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B04302-1A5D-7118-2F82-E79FC95879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Has everyone installed?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web scraper&#10;&#10;Description automatically generated">
            <a:extLst>
              <a:ext uri="{FF2B5EF4-FFF2-40B4-BE49-F238E27FC236}">
                <a16:creationId xmlns:a16="http://schemas.microsoft.com/office/drawing/2014/main" id="{BFC29608-1621-6095-5F18-9CDFB333EA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4296" y="1160716"/>
            <a:ext cx="7214616" cy="4509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9661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427AF5F-9A0E-42B7-A252-FD64C9885F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D76239-F9DE-E850-35B3-E2997C656D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06443"/>
          </a:xfrm>
        </p:spPr>
        <p:txBody>
          <a:bodyPr>
            <a:normAutofit/>
          </a:bodyPr>
          <a:lstStyle/>
          <a:p>
            <a:r>
              <a:rPr lang="en-US" sz="4000"/>
              <a:t>Installation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04BBDB-A798-1501-E334-935B6705B0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152774" cy="4303464"/>
          </a:xfrm>
        </p:spPr>
        <p:txBody>
          <a:bodyPr>
            <a:normAutofit/>
          </a:bodyPr>
          <a:lstStyle/>
          <a:p>
            <a:r>
              <a:rPr lang="en-US" sz="2000" dirty="0"/>
              <a:t>Install Chrome</a:t>
            </a:r>
          </a:p>
          <a:p>
            <a:r>
              <a:rPr lang="en-US" sz="2000" dirty="0"/>
              <a:t>In chrome go to </a:t>
            </a:r>
            <a:r>
              <a:rPr lang="en-US" sz="2000" dirty="0">
                <a:hlinkClick r:id="rId3"/>
              </a:rPr>
              <a:t>https://surveys.webscraper.io/</a:t>
            </a:r>
            <a:endParaRPr lang="en-US" sz="2000" dirty="0"/>
          </a:p>
          <a:p>
            <a:r>
              <a:rPr lang="en-US" sz="2000" dirty="0"/>
              <a:t>Click “install” then “add to chrome” in the new tab. Then “add extension”</a:t>
            </a:r>
          </a:p>
          <a:p>
            <a:r>
              <a:rPr lang="en-US" sz="2000" dirty="0"/>
              <a:t>Will either appear in your extensions bar by default or you might have to click on the “extensions” button and pin it</a:t>
            </a:r>
          </a:p>
          <a:p>
            <a:r>
              <a:rPr lang="en-US" sz="2000" dirty="0"/>
              <a:t>You know you’re good when you see this -&gt; 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01740F51-B5C1-7A5D-F499-D7FE4AA0F64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5407" r="3253"/>
          <a:stretch/>
        </p:blipFill>
        <p:spPr>
          <a:xfrm>
            <a:off x="5183500" y="1904282"/>
            <a:ext cx="6170299" cy="4224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2438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039585-61EA-2615-9778-46E64D46A1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805"/>
            <a:ext cx="10515600" cy="150588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https://scholarslab.lib.virginia.edu/blog/</a:t>
            </a:r>
          </a:p>
        </p:txBody>
      </p:sp>
      <p:pic>
        <p:nvPicPr>
          <p:cNvPr id="7" name="Picture 6" descr="A screenshot of a website&#10;&#10;Description automatically generated">
            <a:extLst>
              <a:ext uri="{FF2B5EF4-FFF2-40B4-BE49-F238E27FC236}">
                <a16:creationId xmlns:a16="http://schemas.microsoft.com/office/drawing/2014/main" id="{9A9D2183-45E4-AAB3-1999-FF650CC217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4231" y="1845426"/>
            <a:ext cx="7120484" cy="4450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0005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489FB8B-506D-9E2A-070B-CC42B1955B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3B487FD5-26B5-777F-31BE-23E108398B9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1876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5317D9-328A-A1A9-9F3C-CF6D7CF95F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>
            <a:normAutofit/>
          </a:bodyPr>
          <a:lstStyle/>
          <a:p>
            <a:r>
              <a:rPr lang="en-US" sz="4000" dirty="0"/>
              <a:t>What makes this good for scraping?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D95EFF-CDFD-16A9-4AE8-14C4CB25AC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34201"/>
            <a:ext cx="3822189" cy="3742762"/>
          </a:xfrm>
        </p:spPr>
        <p:txBody>
          <a:bodyPr>
            <a:normAutofit/>
          </a:bodyPr>
          <a:lstStyle/>
          <a:p>
            <a:r>
              <a:rPr lang="en-US" sz="2000" dirty="0"/>
              <a:t>All on one page! </a:t>
            </a:r>
          </a:p>
          <a:p>
            <a:r>
              <a:rPr lang="en-US" sz="2000" dirty="0"/>
              <a:t>Pagination can also work but is harder</a:t>
            </a:r>
          </a:p>
          <a:p>
            <a:r>
              <a:rPr lang="en-US" sz="2000" dirty="0"/>
              <a:t>Having to log in or dynamically render a page often prohibitive</a:t>
            </a:r>
          </a:p>
          <a:p>
            <a:r>
              <a:rPr lang="en-US" sz="2000" dirty="0"/>
              <a:t>Essentially copy and pasting at scale – works well when it’s mindless and tedious</a:t>
            </a:r>
          </a:p>
        </p:txBody>
      </p:sp>
    </p:spTree>
    <p:extLst>
      <p:ext uri="{BB962C8B-B14F-4D97-AF65-F5344CB8AC3E}">
        <p14:creationId xmlns:p14="http://schemas.microsoft.com/office/powerpoint/2010/main" val="6094115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8FFC662-1E10-0A9F-0A8C-DDC056B0D5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7BC40B7E-EE45-ABC3-5928-8EFABAC996C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01" r="11276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1A5CA1-81EF-328E-8781-FE32223BDA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>
            <a:normAutofit/>
          </a:bodyPr>
          <a:lstStyle/>
          <a:p>
            <a:r>
              <a:rPr lang="en-US" sz="4000" dirty="0"/>
              <a:t>Opening Developer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52B4DC-27EC-A686-C051-27690CF118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34201"/>
            <a:ext cx="3822189" cy="3742762"/>
          </a:xfrm>
        </p:spPr>
        <p:txBody>
          <a:bodyPr>
            <a:normAutofit/>
          </a:bodyPr>
          <a:lstStyle/>
          <a:p>
            <a:r>
              <a:rPr lang="en-US" sz="2000" dirty="0" err="1"/>
              <a:t>Cmd</a:t>
            </a:r>
            <a:r>
              <a:rPr lang="en-US" sz="2000" dirty="0"/>
              <a:t> + opt + I on mac</a:t>
            </a:r>
          </a:p>
          <a:p>
            <a:r>
              <a:rPr lang="en-US" sz="2000" dirty="0"/>
              <a:t>View -&gt; developer </a:t>
            </a:r>
          </a:p>
          <a:p>
            <a:pPr lvl="1"/>
            <a:r>
              <a:rPr lang="en-US" sz="1600" dirty="0"/>
              <a:t>-&gt; developer tools on Windows</a:t>
            </a:r>
          </a:p>
          <a:p>
            <a:r>
              <a:rPr lang="en-US" sz="2000" dirty="0"/>
              <a:t>Different in each browser</a:t>
            </a:r>
          </a:p>
          <a:p>
            <a:r>
              <a:rPr lang="en-US" sz="2000" dirty="0"/>
              <a:t>Using Chrome to standardize</a:t>
            </a:r>
          </a:p>
          <a:p>
            <a:r>
              <a:rPr lang="en-US" sz="2000" dirty="0"/>
              <a:t>It’s a space where you can do lots of tinkering with the underlying code for a webpage.</a:t>
            </a:r>
          </a:p>
          <a:p>
            <a:r>
              <a:rPr lang="en-US" sz="2000" dirty="0"/>
              <a:t>Should see web scraper tab at right – we installed that!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616F68E-C3B5-3C1E-0464-77A9E6D22F72}"/>
              </a:ext>
            </a:extLst>
          </p:cNvPr>
          <p:cNvCxnSpPr>
            <a:cxnSpLocks/>
          </p:cNvCxnSpPr>
          <p:nvPr/>
        </p:nvCxnSpPr>
        <p:spPr>
          <a:xfrm flipH="1">
            <a:off x="10399363" y="4183532"/>
            <a:ext cx="1270861" cy="244099"/>
          </a:xfrm>
          <a:prstGeom prst="straightConnector1">
            <a:avLst/>
          </a:prstGeom>
          <a:ln w="127000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11918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09E85B2-CA2E-F4E1-850F-6EEA2AA4B1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E56728C7-51CD-9189-C307-332E888C4E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928108C-33AD-2525-44B3-860DA0EA8E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AB9F42-FEC5-673E-42D3-EEFFE75CAB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>
            <a:normAutofit/>
          </a:bodyPr>
          <a:lstStyle/>
          <a:p>
            <a:r>
              <a:rPr lang="en-US" sz="4000"/>
              <a:t>Create a Sitemap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FC64D3-27B4-34E7-AC3C-5A67703614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8841" y="2312151"/>
            <a:ext cx="3822189" cy="3742762"/>
          </a:xfrm>
        </p:spPr>
        <p:txBody>
          <a:bodyPr>
            <a:normAutofit/>
          </a:bodyPr>
          <a:lstStyle/>
          <a:p>
            <a:r>
              <a:rPr lang="en-US" sz="2000" dirty="0"/>
              <a:t>Sitemaps list the relationships on the site of interest</a:t>
            </a:r>
          </a:p>
          <a:p>
            <a:r>
              <a:rPr lang="en-US" sz="2000" dirty="0"/>
              <a:t>We have to specify the name (whatever you want) and the start </a:t>
            </a:r>
            <a:r>
              <a:rPr lang="en-US" sz="2000" dirty="0" err="1"/>
              <a:t>url</a:t>
            </a:r>
            <a:r>
              <a:rPr lang="en-US" sz="2000" dirty="0"/>
              <a:t> – </a:t>
            </a:r>
          </a:p>
          <a:p>
            <a:pPr lvl="1"/>
            <a:r>
              <a:rPr lang="en-US" sz="1600" dirty="0">
                <a:hlinkClick r:id="rId3"/>
              </a:rPr>
              <a:t>https://scholarslab.lib.virginia.edu/blog/</a:t>
            </a:r>
            <a:endParaRPr lang="en-US" sz="1600" dirty="0"/>
          </a:p>
          <a:p>
            <a:r>
              <a:rPr lang="en-US" sz="2000" dirty="0"/>
              <a:t>Start URL is the root of our scrape</a:t>
            </a:r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4AED23E7-0422-269F-8986-473CA79F0E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5377" y="0"/>
            <a:ext cx="5237782" cy="3273614"/>
          </a:xfrm>
          <a:prstGeom prst="rect">
            <a:avLst/>
          </a:prstGeom>
        </p:spPr>
      </p:pic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64BDDF5A-2854-611F-F3AD-E94E22B603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0339" y="3449987"/>
            <a:ext cx="5452820" cy="3408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3555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3D4D498-A5E8-0DBA-A372-37CC8B6A77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F4F2FC05-7D27-410F-BDA9-ADF4831368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9080D120-BD54-46E1-BA37-82F5E8089E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3" y="633619"/>
            <a:ext cx="5457817" cy="5495925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59BF9D-EF19-28CF-B627-B010726E5E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978408"/>
            <a:ext cx="4607052" cy="1106424"/>
          </a:xfrm>
        </p:spPr>
        <p:txBody>
          <a:bodyPr>
            <a:normAutofit/>
          </a:bodyPr>
          <a:lstStyle/>
          <a:p>
            <a:r>
              <a:rPr lang="en-US" sz="2900"/>
              <a:t>Create a Sitemap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1D83946-74FA-498A-AC80-9926F041B5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5" y="1181536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060D983-8B52-443A-8183-2A1DE0561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6" y="2185416"/>
            <a:ext cx="4446484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2AF8FA-46F4-BE0B-0DAD-468AF48DDC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6" y="2368296"/>
            <a:ext cx="4607052" cy="3502152"/>
          </a:xfrm>
        </p:spPr>
        <p:txBody>
          <a:bodyPr>
            <a:normAutofit/>
          </a:bodyPr>
          <a:lstStyle/>
          <a:p>
            <a:r>
              <a:rPr lang="en-US" sz="1800"/>
              <a:t>Add a new selector</a:t>
            </a:r>
          </a:p>
          <a:p>
            <a:r>
              <a:rPr lang="en-US" sz="1800"/>
              <a:t>From within the next interface, click “select” and check multiple</a:t>
            </a:r>
          </a:p>
          <a:p>
            <a:r>
              <a:rPr lang="en-US" sz="1800"/>
              <a:t>Then click the things on the page that you want to copy. </a:t>
            </a:r>
          </a:p>
          <a:p>
            <a:r>
              <a:rPr lang="en-US" sz="1800"/>
              <a:t>You will have to scroll down to grab all the posts.</a:t>
            </a:r>
          </a:p>
          <a:p>
            <a:pPr lvl="1"/>
            <a:r>
              <a:rPr lang="en-US" sz="1800"/>
              <a:t>Why is that?</a:t>
            </a:r>
          </a:p>
          <a:p>
            <a:r>
              <a:rPr lang="en-US" sz="1800"/>
              <a:t>Change “type” from “text” to “link”</a:t>
            </a:r>
          </a:p>
          <a:p>
            <a:pPr lvl="1"/>
            <a:r>
              <a:rPr lang="en-US" sz="1800"/>
              <a:t>Why do we think we need that?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A3171863-8459-CB77-8842-D664D980E2E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3" b="2161"/>
          <a:stretch/>
        </p:blipFill>
        <p:spPr>
          <a:xfrm>
            <a:off x="6324599" y="10"/>
            <a:ext cx="5457817" cy="3337549"/>
          </a:xfrm>
          <a:prstGeom prst="rect">
            <a:avLst/>
          </a:prstGeom>
        </p:spPr>
      </p:pic>
      <p:pic>
        <p:nvPicPr>
          <p:cNvPr id="19" name="Picture 18" descr="A screenshot of a computer&#10;&#10;Description automatically generated">
            <a:extLst>
              <a:ext uri="{FF2B5EF4-FFF2-40B4-BE49-F238E27FC236}">
                <a16:creationId xmlns:a16="http://schemas.microsoft.com/office/drawing/2014/main" id="{BB88B7E8-AED3-4C3D-4601-D109B8571F5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3" b="2160"/>
          <a:stretch/>
        </p:blipFill>
        <p:spPr>
          <a:xfrm>
            <a:off x="6324590" y="3520439"/>
            <a:ext cx="5457817" cy="3337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0349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76853-976C-9769-89EC-B079693C1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 Gathering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E82B6D-6AF7-F465-2311-EDCD948968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Why gather</a:t>
            </a:r>
          </a:p>
          <a:p>
            <a:r>
              <a:rPr lang="en-US" dirty="0"/>
              <a:t>How to gather</a:t>
            </a:r>
          </a:p>
          <a:p>
            <a:r>
              <a:rPr lang="en-US" dirty="0"/>
              <a:t>Ways to do it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53021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FACC2FB-82E2-2E42-CD04-BF721791DA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F4F2FC05-7D27-410F-BDA9-ADF4831368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9080D120-BD54-46E1-BA37-82F5E8089E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3" y="633619"/>
            <a:ext cx="5457817" cy="5495925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489829-BBA1-0EF0-BF9E-1DF542216C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978408"/>
            <a:ext cx="4607052" cy="1106424"/>
          </a:xfrm>
        </p:spPr>
        <p:txBody>
          <a:bodyPr>
            <a:normAutofit/>
          </a:bodyPr>
          <a:lstStyle/>
          <a:p>
            <a:r>
              <a:rPr lang="en-US" sz="2900" dirty="0"/>
              <a:t>Added Selector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1D83946-74FA-498A-AC80-9926F041B5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5" y="1181536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060D983-8B52-443A-8183-2A1DE0561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6" y="2185416"/>
            <a:ext cx="4446484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11C1D8-40BB-D94F-A6B7-DA7D3548DF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6" y="2368296"/>
            <a:ext cx="4607052" cy="3502152"/>
          </a:xfrm>
        </p:spPr>
        <p:txBody>
          <a:bodyPr>
            <a:normAutofit/>
          </a:bodyPr>
          <a:lstStyle/>
          <a:p>
            <a:r>
              <a:rPr lang="en-US" sz="1800"/>
              <a:t>Click done selecting</a:t>
            </a:r>
          </a:p>
          <a:p>
            <a:r>
              <a:rPr lang="en-US" sz="1800"/>
              <a:t>Then save</a:t>
            </a:r>
          </a:p>
          <a:p>
            <a:r>
              <a:rPr lang="en-US" sz="1800"/>
              <a:t>We now have one set of things ready to be copied</a:t>
            </a:r>
          </a:p>
          <a:p>
            <a:endParaRPr lang="en-US" sz="1800"/>
          </a:p>
        </p:txBody>
      </p:sp>
      <p:pic>
        <p:nvPicPr>
          <p:cNvPr id="16" name="Picture 15" descr="A screenshot of a computer&#10;&#10;Description automatically generated">
            <a:extLst>
              <a:ext uri="{FF2B5EF4-FFF2-40B4-BE49-F238E27FC236}">
                <a16:creationId xmlns:a16="http://schemas.microsoft.com/office/drawing/2014/main" id="{9BDF31E2-8BF1-B733-A8FD-9F72BA6508F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3" b="2161"/>
          <a:stretch/>
        </p:blipFill>
        <p:spPr>
          <a:xfrm>
            <a:off x="6324599" y="10"/>
            <a:ext cx="5457817" cy="3337549"/>
          </a:xfrm>
          <a:prstGeom prst="rect">
            <a:avLst/>
          </a:prstGeom>
        </p:spPr>
      </p:pic>
      <p:pic>
        <p:nvPicPr>
          <p:cNvPr id="14" name="Picture 13" descr="A screenshot of a computer&#10;&#10;Description automatically generated">
            <a:extLst>
              <a:ext uri="{FF2B5EF4-FFF2-40B4-BE49-F238E27FC236}">
                <a16:creationId xmlns:a16="http://schemas.microsoft.com/office/drawing/2014/main" id="{8773DF4C-9E5D-8CA3-33D8-847489FC70D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3" b="2160"/>
          <a:stretch/>
        </p:blipFill>
        <p:spPr>
          <a:xfrm>
            <a:off x="6324590" y="3520439"/>
            <a:ext cx="5457817" cy="3337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8953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F48EBA0-76A8-0AE2-4CEF-917EC4FBA1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F4F2FC05-7D27-410F-BDA9-ADF4831368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9080D120-BD54-46E1-BA37-82F5E8089E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3" y="633619"/>
            <a:ext cx="5457817" cy="5495925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90318D-3897-12D4-EE08-29B20EEB9C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978408"/>
            <a:ext cx="4607052" cy="1106424"/>
          </a:xfrm>
        </p:spPr>
        <p:txBody>
          <a:bodyPr>
            <a:normAutofit/>
          </a:bodyPr>
          <a:lstStyle/>
          <a:p>
            <a:r>
              <a:rPr lang="en-US" sz="2900"/>
              <a:t>Add a Child Selector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1D83946-74FA-498A-AC80-9926F041B5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5" y="1181536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060D983-8B52-443A-8183-2A1DE0561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6" y="2185416"/>
            <a:ext cx="4446484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3DE70F-9966-226B-ADEA-9CDF744C1F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6" y="2368296"/>
            <a:ext cx="4607052" cy="3502152"/>
          </a:xfrm>
        </p:spPr>
        <p:txBody>
          <a:bodyPr>
            <a:normAutofit/>
          </a:bodyPr>
          <a:lstStyle/>
          <a:p>
            <a:r>
              <a:rPr lang="en-US" sz="1800" dirty="0"/>
              <a:t>We can check our work by hitting ”data preview”</a:t>
            </a:r>
          </a:p>
          <a:p>
            <a:r>
              <a:rPr lang="en-US" sz="1800" dirty="0"/>
              <a:t>That gets all our links, but we want the posts too!</a:t>
            </a:r>
          </a:p>
          <a:p>
            <a:r>
              <a:rPr lang="en-US" sz="1800" dirty="0"/>
              <a:t>We go through the same process to add a child selector.</a:t>
            </a:r>
          </a:p>
          <a:p>
            <a:r>
              <a:rPr lang="en-US" sz="1800" dirty="0"/>
              <a:t>Once we save, we should see our selector.</a:t>
            </a:r>
          </a:p>
          <a:p>
            <a:r>
              <a:rPr lang="en-US" sz="1800" dirty="0"/>
              <a:t>Click on the “links” ID to make a child selector by clicking “add new selector”</a:t>
            </a:r>
          </a:p>
        </p:txBody>
      </p:sp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07141788-1548-DD88-5A27-240D07705D5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3" b="2161"/>
          <a:stretch/>
        </p:blipFill>
        <p:spPr>
          <a:xfrm>
            <a:off x="6276963" y="3381581"/>
            <a:ext cx="5457817" cy="3337549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A68ACFA7-7AB6-8CE0-C19B-17A45B26403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3" b="2160"/>
          <a:stretch/>
        </p:blipFill>
        <p:spPr>
          <a:xfrm>
            <a:off x="6324610" y="74628"/>
            <a:ext cx="5457817" cy="3337561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EBF2C28-604D-EDC8-73E5-97F415092BCD}"/>
              </a:ext>
            </a:extLst>
          </p:cNvPr>
          <p:cNvCxnSpPr/>
          <p:nvPr/>
        </p:nvCxnSpPr>
        <p:spPr>
          <a:xfrm flipH="1" flipV="1">
            <a:off x="6772508" y="6372253"/>
            <a:ext cx="743414" cy="245327"/>
          </a:xfrm>
          <a:prstGeom prst="straightConnector1">
            <a:avLst/>
          </a:prstGeom>
          <a:ln w="127000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08478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F0E0901-2DEE-C541-2FBD-66D437430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F4F2FC05-7D27-410F-BDA9-ADF4831368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9080D120-BD54-46E1-BA37-82F5E8089E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3" y="633619"/>
            <a:ext cx="5457817" cy="5495925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8B793F-491D-9DD8-50E1-34B6A96F47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978408"/>
            <a:ext cx="4607052" cy="1106424"/>
          </a:xfrm>
        </p:spPr>
        <p:txBody>
          <a:bodyPr>
            <a:normAutofit/>
          </a:bodyPr>
          <a:lstStyle/>
          <a:p>
            <a:r>
              <a:rPr lang="en-US" sz="2900" dirty="0"/>
              <a:t>Make our Post Selectors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1D83946-74FA-498A-AC80-9926F041B5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5" y="1181536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060D983-8B52-443A-8183-2A1DE0561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6" y="2185416"/>
            <a:ext cx="4446484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B49ED1-A138-6760-BF39-4264B139F2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6" y="2368296"/>
            <a:ext cx="4607052" cy="3502152"/>
          </a:xfrm>
        </p:spPr>
        <p:txBody>
          <a:bodyPr>
            <a:normAutofit/>
          </a:bodyPr>
          <a:lstStyle/>
          <a:p>
            <a:r>
              <a:rPr lang="en-US" sz="1800" dirty="0"/>
              <a:t>Once you have a new selector made…</a:t>
            </a:r>
          </a:p>
          <a:p>
            <a:r>
              <a:rPr lang="en-US" sz="1800" dirty="0"/>
              <a:t>Navigate to a post page</a:t>
            </a:r>
          </a:p>
          <a:p>
            <a:r>
              <a:rPr lang="en-US" sz="1800" dirty="0"/>
              <a:t>Label this selector ”title”</a:t>
            </a:r>
          </a:p>
          <a:p>
            <a:r>
              <a:rPr lang="en-US" sz="1800" dirty="0"/>
              <a:t>This time we will use “text” for type. </a:t>
            </a:r>
          </a:p>
          <a:p>
            <a:r>
              <a:rPr lang="en-US" sz="1800" dirty="0"/>
              <a:t>Use the select process to click on the title. </a:t>
            </a:r>
          </a:p>
          <a:p>
            <a:r>
              <a:rPr lang="en-US" sz="1800" dirty="0"/>
              <a:t>Click on the “links” ID to make a child selector by clicking “add new selector”</a:t>
            </a:r>
          </a:p>
          <a:p>
            <a:r>
              <a:rPr lang="en-US" sz="1800" dirty="0"/>
              <a:t>We have to do this for each piece we want.</a:t>
            </a:r>
          </a:p>
          <a:p>
            <a:r>
              <a:rPr lang="en-US" sz="1800" dirty="0"/>
              <a:t>I did a new text selector for the title, the author, the data, and the post</a:t>
            </a:r>
          </a:p>
        </p:txBody>
      </p:sp>
      <p:pic>
        <p:nvPicPr>
          <p:cNvPr id="13" name="Picture 12" descr="A screenshot of a computer&#10;&#10;Description automatically generated">
            <a:extLst>
              <a:ext uri="{FF2B5EF4-FFF2-40B4-BE49-F238E27FC236}">
                <a16:creationId xmlns:a16="http://schemas.microsoft.com/office/drawing/2014/main" id="{11BE297B-72B0-BD60-996F-01209AAD1B2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3" b="2161"/>
          <a:stretch/>
        </p:blipFill>
        <p:spPr>
          <a:xfrm>
            <a:off x="6324598" y="3381581"/>
            <a:ext cx="5457817" cy="3337549"/>
          </a:xfrm>
          <a:prstGeom prst="rect">
            <a:avLst/>
          </a:prstGeom>
        </p:spPr>
      </p:pic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0DB00F4F-1175-4BC3-7015-AB9C3246355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3" b="2160"/>
          <a:stretch/>
        </p:blipFill>
        <p:spPr>
          <a:xfrm>
            <a:off x="6324598" y="91439"/>
            <a:ext cx="5457817" cy="3337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2874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FA38E2A-B9CD-283C-EF80-C3812465E3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7CE4AEC5-8B01-7BC8-A39D-B73F4A9727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ACF0C57C-309C-C8F6-1676-46B152B881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3" y="633619"/>
            <a:ext cx="5457817" cy="5495925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E2F496-A8AF-AAB7-9B51-125D2A58D7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978408"/>
            <a:ext cx="4607052" cy="1106424"/>
          </a:xfrm>
        </p:spPr>
        <p:txBody>
          <a:bodyPr>
            <a:normAutofit/>
          </a:bodyPr>
          <a:lstStyle/>
          <a:p>
            <a:r>
              <a:rPr lang="en-US" sz="2900"/>
              <a:t>Start the Scrape</a:t>
            </a:r>
            <a:endParaRPr lang="en-US" sz="2900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E9F29937-9805-6E47-A338-19A55B4A4D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5" y="1181536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137B6E4-81BB-990C-B5A5-93C363808D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6" y="2185416"/>
            <a:ext cx="4446484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D985DD-98A8-2E89-AD8F-5986B90AD3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6" y="2368296"/>
            <a:ext cx="4607052" cy="3502152"/>
          </a:xfrm>
        </p:spPr>
        <p:txBody>
          <a:bodyPr>
            <a:normAutofit/>
          </a:bodyPr>
          <a:lstStyle/>
          <a:p>
            <a:r>
              <a:rPr lang="en-US" sz="1800" dirty="0"/>
              <a:t>Now we’re ready to start.</a:t>
            </a:r>
          </a:p>
          <a:p>
            <a:r>
              <a:rPr lang="en-US" sz="1800" dirty="0"/>
              <a:t>Click the dropdown at the top with your sitemap title in it and select scrape</a:t>
            </a:r>
          </a:p>
          <a:p>
            <a:r>
              <a:rPr lang="en-US" sz="1800" dirty="0"/>
              <a:t>If all goes well, </a:t>
            </a:r>
            <a:r>
              <a:rPr lang="en-US" sz="1800" dirty="0" err="1"/>
              <a:t>webscraper</a:t>
            </a:r>
            <a:r>
              <a:rPr lang="en-US" sz="1800" dirty="0"/>
              <a:t> will pop open a new window where you will see the system paging through your scrape</a:t>
            </a:r>
          </a:p>
          <a:p>
            <a:r>
              <a:rPr lang="en-US" sz="1800" dirty="0"/>
              <a:t>You’ll also notice in the original tab that it tells you to refresh to see the data as it comes in.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83C823FD-6DA2-ECF9-590C-58B72C6A39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1398" y="260428"/>
            <a:ext cx="5731809" cy="3582381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779F3154-53D3-5075-D952-46348EDDCB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1398" y="3429000"/>
            <a:ext cx="5731809" cy="3582380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4020901-BD91-F9B2-33FC-2E3DAA030008}"/>
              </a:ext>
            </a:extLst>
          </p:cNvPr>
          <p:cNvCxnSpPr/>
          <p:nvPr/>
        </p:nvCxnSpPr>
        <p:spPr>
          <a:xfrm flipH="1" flipV="1">
            <a:off x="6833468" y="3053459"/>
            <a:ext cx="743414" cy="245327"/>
          </a:xfrm>
          <a:prstGeom prst="straightConnector1">
            <a:avLst/>
          </a:prstGeom>
          <a:ln w="127000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03519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2402A91-F3DD-C899-DF37-17B321BE84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4" name="Rectangle 53">
            <a:extLst>
              <a:ext uri="{FF2B5EF4-FFF2-40B4-BE49-F238E27FC236}">
                <a16:creationId xmlns:a16="http://schemas.microsoft.com/office/drawing/2014/main" id="{99F1FFA9-D672-408C-9220-ADEEC6ABD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A6DCD9-24F4-6C2C-1DE4-978FDB6C3F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3816095" cy="1938076"/>
          </a:xfrm>
        </p:spPr>
        <p:txBody>
          <a:bodyPr>
            <a:normAutofit/>
          </a:bodyPr>
          <a:lstStyle/>
          <a:p>
            <a:r>
              <a:rPr lang="en-US"/>
              <a:t>Wrapping 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109EBE-73DF-A8EA-1BEC-712D60400C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482589"/>
            <a:ext cx="3816096" cy="3694373"/>
          </a:xfrm>
        </p:spPr>
        <p:txBody>
          <a:bodyPr>
            <a:normAutofit/>
          </a:bodyPr>
          <a:lstStyle/>
          <a:p>
            <a:r>
              <a:rPr lang="en-US" sz="1600"/>
              <a:t>This will take quite a while depending on your site. </a:t>
            </a:r>
          </a:p>
          <a:p>
            <a:r>
              <a:rPr lang="en-US" sz="1600"/>
              <a:t>Have to leave your page and scrape open!</a:t>
            </a:r>
          </a:p>
          <a:p>
            <a:pPr lvl="1"/>
            <a:r>
              <a:rPr lang="en-US" sz="1600"/>
              <a:t>Alas that is why this is free and not paid.</a:t>
            </a:r>
          </a:p>
          <a:p>
            <a:r>
              <a:rPr lang="en-US" sz="1600"/>
              <a:t>When you’re done, click “Export Data” from the same dropdown and select .CSV</a:t>
            </a:r>
          </a:p>
          <a:p>
            <a:r>
              <a:rPr lang="en-US" sz="1600"/>
              <a:t>Voila! We have a new dataset.</a:t>
            </a:r>
          </a:p>
          <a:p>
            <a:r>
              <a:rPr lang="en-US" sz="1600"/>
              <a:t>How does it look? Is there anything we would change?</a:t>
            </a:r>
          </a:p>
          <a:p>
            <a:pPr lvl="1"/>
            <a:r>
              <a:rPr lang="en-US" sz="1600"/>
              <a:t>A preview of next week!</a:t>
            </a:r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07B969E7-FBF6-84DE-105A-EE38D6E262C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600" r="-1" b="15290"/>
          <a:stretch/>
        </p:blipFill>
        <p:spPr>
          <a:xfrm>
            <a:off x="6096000" y="3761386"/>
            <a:ext cx="6108520" cy="3096614"/>
          </a:xfrm>
          <a:custGeom>
            <a:avLst/>
            <a:gdLst/>
            <a:ahLst/>
            <a:cxnLst/>
            <a:rect l="l" t="t" r="r" b="b"/>
            <a:pathLst>
              <a:path w="7287684" h="3694372">
                <a:moveTo>
                  <a:pt x="1047969" y="0"/>
                </a:moveTo>
                <a:lnTo>
                  <a:pt x="7287684" y="0"/>
                </a:lnTo>
                <a:lnTo>
                  <a:pt x="7287684" y="814388"/>
                </a:lnTo>
                <a:lnTo>
                  <a:pt x="7287684" y="3694372"/>
                </a:lnTo>
                <a:lnTo>
                  <a:pt x="471411" y="3694372"/>
                </a:lnTo>
                <a:lnTo>
                  <a:pt x="470992" y="3686621"/>
                </a:lnTo>
                <a:cubicBezTo>
                  <a:pt x="458999" y="3642419"/>
                  <a:pt x="427907" y="3602236"/>
                  <a:pt x="376383" y="3554015"/>
                </a:cubicBezTo>
                <a:cubicBezTo>
                  <a:pt x="315976" y="3500438"/>
                  <a:pt x="255568" y="3454003"/>
                  <a:pt x="170288" y="3407569"/>
                </a:cubicBezTo>
                <a:cubicBezTo>
                  <a:pt x="365723" y="3382565"/>
                  <a:pt x="163181" y="3296841"/>
                  <a:pt x="230695" y="3243263"/>
                </a:cubicBezTo>
                <a:cubicBezTo>
                  <a:pt x="369276" y="3221831"/>
                  <a:pt x="479431" y="3393282"/>
                  <a:pt x="667759" y="3343275"/>
                </a:cubicBezTo>
                <a:cubicBezTo>
                  <a:pt x="440344" y="3196828"/>
                  <a:pt x="184501" y="3150393"/>
                  <a:pt x="17493" y="2953940"/>
                </a:cubicBezTo>
                <a:cubicBezTo>
                  <a:pt x="56580" y="2911078"/>
                  <a:pt x="95667" y="2953940"/>
                  <a:pt x="127647" y="2936081"/>
                </a:cubicBezTo>
                <a:cubicBezTo>
                  <a:pt x="127647" y="2925365"/>
                  <a:pt x="500751" y="2993232"/>
                  <a:pt x="522071" y="2714625"/>
                </a:cubicBezTo>
                <a:cubicBezTo>
                  <a:pt x="529178" y="2714625"/>
                  <a:pt x="536285" y="2714625"/>
                  <a:pt x="543391" y="2703909"/>
                </a:cubicBezTo>
                <a:cubicBezTo>
                  <a:pt x="582478" y="2664619"/>
                  <a:pt x="546945" y="2571750"/>
                  <a:pt x="610905" y="2564606"/>
                </a:cubicBezTo>
                <a:cubicBezTo>
                  <a:pt x="681973" y="2557462"/>
                  <a:pt x="749487" y="2525315"/>
                  <a:pt x="824107" y="2543175"/>
                </a:cubicBezTo>
                <a:cubicBezTo>
                  <a:pt x="880961" y="2557462"/>
                  <a:pt x="941368" y="2575322"/>
                  <a:pt x="1001776" y="2575322"/>
                </a:cubicBezTo>
                <a:cubicBezTo>
                  <a:pt x="1065736" y="2575322"/>
                  <a:pt x="1154570" y="2696766"/>
                  <a:pt x="1193658" y="2536031"/>
                </a:cubicBezTo>
                <a:cubicBezTo>
                  <a:pt x="1193658" y="2528888"/>
                  <a:pt x="1303812" y="2546747"/>
                  <a:pt x="1364219" y="2553891"/>
                </a:cubicBezTo>
                <a:cubicBezTo>
                  <a:pt x="1413966" y="2561035"/>
                  <a:pt x="1474374" y="2593181"/>
                  <a:pt x="1509907" y="2528888"/>
                </a:cubicBezTo>
                <a:cubicBezTo>
                  <a:pt x="1527674" y="2489596"/>
                  <a:pt x="1442393" y="2418159"/>
                  <a:pt x="1367772" y="2411015"/>
                </a:cubicBezTo>
                <a:cubicBezTo>
                  <a:pt x="1300259" y="2403872"/>
                  <a:pt x="1232745" y="2396728"/>
                  <a:pt x="1168784" y="2411015"/>
                </a:cubicBezTo>
                <a:cubicBezTo>
                  <a:pt x="1090610" y="2428875"/>
                  <a:pt x="1047969" y="2400300"/>
                  <a:pt x="1026649" y="2336007"/>
                </a:cubicBezTo>
                <a:cubicBezTo>
                  <a:pt x="1001776" y="2268141"/>
                  <a:pt x="955582" y="2232422"/>
                  <a:pt x="891621" y="2200275"/>
                </a:cubicBezTo>
                <a:cubicBezTo>
                  <a:pt x="735273" y="2121694"/>
                  <a:pt x="586032" y="2028825"/>
                  <a:pt x="415470" y="1982390"/>
                </a:cubicBezTo>
                <a:cubicBezTo>
                  <a:pt x="383490" y="1975246"/>
                  <a:pt x="344403" y="1960959"/>
                  <a:pt x="330189" y="1900238"/>
                </a:cubicBezTo>
                <a:cubicBezTo>
                  <a:pt x="792127" y="1993106"/>
                  <a:pt x="1211424" y="2232422"/>
                  <a:pt x="1687576" y="2218135"/>
                </a:cubicBezTo>
                <a:cubicBezTo>
                  <a:pt x="1559654" y="2143125"/>
                  <a:pt x="1406860" y="2139554"/>
                  <a:pt x="1268278" y="2085975"/>
                </a:cubicBezTo>
                <a:cubicBezTo>
                  <a:pt x="1367772" y="2046685"/>
                  <a:pt x="1460160" y="2089547"/>
                  <a:pt x="1552548" y="2110978"/>
                </a:cubicBezTo>
                <a:cubicBezTo>
                  <a:pt x="1630722" y="2128837"/>
                  <a:pt x="1701789" y="2132410"/>
                  <a:pt x="1708896" y="2021681"/>
                </a:cubicBezTo>
                <a:cubicBezTo>
                  <a:pt x="1708896" y="2010965"/>
                  <a:pt x="1708896" y="2003821"/>
                  <a:pt x="1708896" y="1993106"/>
                </a:cubicBezTo>
                <a:cubicBezTo>
                  <a:pt x="1680469" y="1946672"/>
                  <a:pt x="1641382" y="1925240"/>
                  <a:pt x="1591635" y="1910953"/>
                </a:cubicBezTo>
                <a:cubicBezTo>
                  <a:pt x="1563208" y="1903809"/>
                  <a:pt x="1524121" y="1889522"/>
                  <a:pt x="1524121" y="1857375"/>
                </a:cubicBezTo>
                <a:cubicBezTo>
                  <a:pt x="1527674" y="1735931"/>
                  <a:pt x="1431733" y="1700212"/>
                  <a:pt x="1339346" y="1664493"/>
                </a:cubicBezTo>
                <a:cubicBezTo>
                  <a:pt x="1389093" y="1603772"/>
                  <a:pt x="1431733" y="1646635"/>
                  <a:pt x="1470820" y="1643062"/>
                </a:cubicBezTo>
                <a:cubicBezTo>
                  <a:pt x="1495694" y="1639491"/>
                  <a:pt x="1520567" y="1635919"/>
                  <a:pt x="1520567" y="1603772"/>
                </a:cubicBezTo>
                <a:cubicBezTo>
                  <a:pt x="1520567" y="1578769"/>
                  <a:pt x="1509907" y="1546622"/>
                  <a:pt x="1485034" y="1546622"/>
                </a:cubicBezTo>
                <a:cubicBezTo>
                  <a:pt x="1328686" y="1543050"/>
                  <a:pt x="1239851" y="1371600"/>
                  <a:pt x="1076396" y="1371600"/>
                </a:cubicBezTo>
                <a:cubicBezTo>
                  <a:pt x="976902" y="1371600"/>
                  <a:pt x="1126144" y="1275159"/>
                  <a:pt x="1044416" y="1235869"/>
                </a:cubicBezTo>
                <a:cubicBezTo>
                  <a:pt x="1026649" y="1225153"/>
                  <a:pt x="1094163" y="1210866"/>
                  <a:pt x="1122590" y="1214437"/>
                </a:cubicBezTo>
                <a:cubicBezTo>
                  <a:pt x="1151017" y="1218009"/>
                  <a:pt x="1175891" y="1243013"/>
                  <a:pt x="1211424" y="1225153"/>
                </a:cubicBezTo>
                <a:cubicBezTo>
                  <a:pt x="1229191" y="1160860"/>
                  <a:pt x="1182997" y="1135856"/>
                  <a:pt x="1140357" y="1117997"/>
                </a:cubicBezTo>
                <a:cubicBezTo>
                  <a:pt x="1047969" y="1075135"/>
                  <a:pt x="955582" y="1025129"/>
                  <a:pt x="852534" y="1010841"/>
                </a:cubicBezTo>
                <a:cubicBezTo>
                  <a:pt x="817001" y="1007269"/>
                  <a:pt x="795680" y="989409"/>
                  <a:pt x="799234" y="953690"/>
                </a:cubicBezTo>
                <a:cubicBezTo>
                  <a:pt x="806340" y="907256"/>
                  <a:pt x="841874" y="921544"/>
                  <a:pt x="870301" y="925115"/>
                </a:cubicBezTo>
                <a:cubicBezTo>
                  <a:pt x="888068" y="928688"/>
                  <a:pt x="905835" y="939403"/>
                  <a:pt x="923602" y="914400"/>
                </a:cubicBezTo>
                <a:cubicBezTo>
                  <a:pt x="611794" y="724198"/>
                  <a:pt x="409919" y="684684"/>
                  <a:pt x="132090" y="589415"/>
                </a:cubicBezTo>
                <a:lnTo>
                  <a:pt x="31922" y="552917"/>
                </a:lnTo>
                <a:lnTo>
                  <a:pt x="26859" y="541335"/>
                </a:lnTo>
                <a:cubicBezTo>
                  <a:pt x="20137" y="534929"/>
                  <a:pt x="8953" y="532232"/>
                  <a:pt x="0" y="527681"/>
                </a:cubicBezTo>
                <a:cubicBezTo>
                  <a:pt x="5969" y="516305"/>
                  <a:pt x="7617" y="502963"/>
                  <a:pt x="17905" y="493550"/>
                </a:cubicBezTo>
                <a:cubicBezTo>
                  <a:pt x="23947" y="488022"/>
                  <a:pt x="35344" y="487159"/>
                  <a:pt x="44763" y="486724"/>
                </a:cubicBezTo>
                <a:lnTo>
                  <a:pt x="165722" y="483650"/>
                </a:lnTo>
                <a:lnTo>
                  <a:pt x="193385" y="498723"/>
                </a:lnTo>
                <a:cubicBezTo>
                  <a:pt x="210263" y="511671"/>
                  <a:pt x="227142" y="525066"/>
                  <a:pt x="315976" y="535781"/>
                </a:cubicBezTo>
                <a:cubicBezTo>
                  <a:pt x="401257" y="546497"/>
                  <a:pt x="479431" y="582216"/>
                  <a:pt x="575372" y="525066"/>
                </a:cubicBezTo>
                <a:cubicBezTo>
                  <a:pt x="639332" y="485775"/>
                  <a:pt x="742380" y="528637"/>
                  <a:pt x="820554" y="560785"/>
                </a:cubicBezTo>
                <a:cubicBezTo>
                  <a:pt x="884515" y="589360"/>
                  <a:pt x="948475" y="596503"/>
                  <a:pt x="1033756" y="560785"/>
                </a:cubicBezTo>
                <a:cubicBezTo>
                  <a:pt x="955582" y="539354"/>
                  <a:pt x="895175" y="521494"/>
                  <a:pt x="834767" y="507206"/>
                </a:cubicBezTo>
                <a:cubicBezTo>
                  <a:pt x="785020" y="496491"/>
                  <a:pt x="756593" y="471488"/>
                  <a:pt x="760147" y="417909"/>
                </a:cubicBezTo>
                <a:cubicBezTo>
                  <a:pt x="760147" y="389334"/>
                  <a:pt x="749487" y="350044"/>
                  <a:pt x="785020" y="335757"/>
                </a:cubicBezTo>
                <a:cubicBezTo>
                  <a:pt x="813447" y="321469"/>
                  <a:pt x="852534" y="335757"/>
                  <a:pt x="866748" y="360759"/>
                </a:cubicBezTo>
                <a:cubicBezTo>
                  <a:pt x="884515" y="407194"/>
                  <a:pt x="902281" y="450056"/>
                  <a:pt x="962689" y="453629"/>
                </a:cubicBezTo>
                <a:cubicBezTo>
                  <a:pt x="1044416" y="460771"/>
                  <a:pt x="998222" y="432197"/>
                  <a:pt x="984009" y="396478"/>
                </a:cubicBezTo>
                <a:cubicBezTo>
                  <a:pt x="969795" y="357188"/>
                  <a:pt x="1012436" y="346472"/>
                  <a:pt x="1040863" y="353615"/>
                </a:cubicBezTo>
                <a:cubicBezTo>
                  <a:pt x="1147464" y="385763"/>
                  <a:pt x="1257618" y="328613"/>
                  <a:pt x="1367772" y="375047"/>
                </a:cubicBezTo>
                <a:cubicBezTo>
                  <a:pt x="1339346" y="260747"/>
                  <a:pt x="1278938" y="210741"/>
                  <a:pt x="1151017" y="192881"/>
                </a:cubicBezTo>
                <a:cubicBezTo>
                  <a:pt x="1104823" y="189310"/>
                  <a:pt x="1055076" y="196453"/>
                  <a:pt x="1012436" y="164306"/>
                </a:cubicBezTo>
                <a:cubicBezTo>
                  <a:pt x="987562" y="146447"/>
                  <a:pt x="962689" y="125016"/>
                  <a:pt x="980456" y="89297"/>
                </a:cubicBezTo>
                <a:cubicBezTo>
                  <a:pt x="991116" y="64294"/>
                  <a:pt x="1019542" y="64294"/>
                  <a:pt x="1044416" y="71437"/>
                </a:cubicBezTo>
                <a:cubicBezTo>
                  <a:pt x="1147464" y="110728"/>
                  <a:pt x="1257618" y="121444"/>
                  <a:pt x="1364219" y="135731"/>
                </a:cubicBezTo>
                <a:cubicBezTo>
                  <a:pt x="1381986" y="139303"/>
                  <a:pt x="1399753" y="146447"/>
                  <a:pt x="1417520" y="110728"/>
                </a:cubicBezTo>
                <a:cubicBezTo>
                  <a:pt x="1293152" y="78581"/>
                  <a:pt x="1172337" y="35719"/>
                  <a:pt x="1047969" y="0"/>
                </a:cubicBezTo>
                <a:close/>
              </a:path>
            </a:pathLst>
          </a:custGeom>
        </p:spPr>
      </p:pic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1045BD34-E0E6-7A26-5885-64FB3865FD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9" y="0"/>
            <a:ext cx="6092953" cy="3808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6355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9261BA-5BAA-CE89-C4DC-86671BACA4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884E37-7916-6002-856F-86D73D321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3E96CC-94D4-774F-8FF2-699EAB6A81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52634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EBBE7B-E94F-5309-1AA7-F86343DA8E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Gather?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12EFB2-2C9F-0A6E-BD31-447418FB98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47046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90AFDB-6308-4DFB-9E0D-97054D747E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D1C94C-2ADC-70D2-90EB-1B2CCD0CF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Gather?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D87246-DB94-B88A-0658-01F189576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 being done!</a:t>
            </a:r>
          </a:p>
          <a:p>
            <a:r>
              <a:rPr lang="en-US" dirty="0"/>
              <a:t>Make the world better</a:t>
            </a:r>
          </a:p>
          <a:p>
            <a:r>
              <a:rPr lang="en-US" dirty="0"/>
              <a:t>Make something you care about last</a:t>
            </a:r>
          </a:p>
          <a:p>
            <a:r>
              <a:rPr lang="en-US" dirty="0"/>
              <a:t>Because otherwise someone else will do it instead/in spite of you</a:t>
            </a:r>
          </a:p>
        </p:txBody>
      </p:sp>
    </p:spTree>
    <p:extLst>
      <p:ext uri="{BB962C8B-B14F-4D97-AF65-F5344CB8AC3E}">
        <p14:creationId xmlns:p14="http://schemas.microsoft.com/office/powerpoint/2010/main" val="5759020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C28E9E-F391-EBB1-9E5C-4D61EC8ED7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E80C47-6A6A-5346-026B-4681D56D2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Gather – Passively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019CE93-1340-55CE-55E7-FD0CBAFD4AB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8144" y="1825625"/>
            <a:ext cx="7735712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15351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471045D-7848-D6B5-95E9-A15EA02306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61" name="Rectangle 2060">
            <a:extLst>
              <a:ext uri="{FF2B5EF4-FFF2-40B4-BE49-F238E27FC236}">
                <a16:creationId xmlns:a16="http://schemas.microsoft.com/office/drawing/2014/main" id="{99ED5833-B85B-4103-8A3B-CAB0308E6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B28FEB-08E7-2D44-774F-9E7C681F56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60881"/>
            <a:ext cx="9795638" cy="11143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/>
              <a:t>How to Gather - Ethics</a:t>
            </a:r>
          </a:p>
        </p:txBody>
      </p:sp>
      <p:pic>
        <p:nvPicPr>
          <p:cNvPr id="2052" name="Picture 4" descr="When you need an IRB: for social and behavioral research, biomedical research, and research involving identifiable private information.">
            <a:extLst>
              <a:ext uri="{FF2B5EF4-FFF2-40B4-BE49-F238E27FC236}">
                <a16:creationId xmlns:a16="http://schemas.microsoft.com/office/drawing/2014/main" id="{C89181BD-989A-EE03-D409-A65FED6A58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1234" y="2810658"/>
            <a:ext cx="5828261" cy="2826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0B14C696-2BD6-E356-FD16-99B855622A4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82505" y="3000076"/>
            <a:ext cx="5828261" cy="2447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0212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9427AF5F-9A0E-42B7-A252-FD64C9885F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341DB9-6DAB-4212-41D8-FAA2B060F8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06443"/>
          </a:xfrm>
        </p:spPr>
        <p:txBody>
          <a:bodyPr>
            <a:normAutofit/>
          </a:bodyPr>
          <a:lstStyle/>
          <a:p>
            <a:r>
              <a:rPr lang="en-US" sz="4000" dirty="0"/>
              <a:t>Ways to Gather - Individually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6194066-4046-096A-E8AB-891C69B5E2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152774" cy="4303464"/>
          </a:xfrm>
        </p:spPr>
        <p:txBody>
          <a:bodyPr>
            <a:normAutofit/>
          </a:bodyPr>
          <a:lstStyle/>
          <a:p>
            <a:r>
              <a:rPr lang="en-US" sz="2000" dirty="0"/>
              <a:t>Survey 123 (at right)</a:t>
            </a:r>
          </a:p>
          <a:p>
            <a:r>
              <a:rPr lang="en-US" sz="2000" dirty="0"/>
              <a:t>Google forms</a:t>
            </a:r>
          </a:p>
          <a:p>
            <a:pPr lvl="1"/>
            <a:r>
              <a:rPr lang="en-US" sz="1600" dirty="0"/>
              <a:t>Can pull directly into spreadsheet</a:t>
            </a:r>
          </a:p>
          <a:p>
            <a:r>
              <a:rPr lang="en-US" sz="2000" dirty="0"/>
              <a:t>Direct interviews</a:t>
            </a:r>
          </a:p>
          <a:p>
            <a:r>
              <a:rPr lang="en-US" sz="2000" dirty="0"/>
              <a:t>Best practice is to compensate subjects</a:t>
            </a:r>
          </a:p>
          <a:p>
            <a:endParaRPr lang="en-US" sz="20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6025D5A-1CC7-D18A-86AA-1567694C07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45" r="1149" b="1"/>
          <a:stretch/>
        </p:blipFill>
        <p:spPr bwMode="auto">
          <a:xfrm>
            <a:off x="5183500" y="1904282"/>
            <a:ext cx="6170299" cy="4224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50498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3A4782B-AF29-FBC8-DEBA-39F268F95C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79" name="Rectangle 3078">
            <a:extLst>
              <a:ext uri="{FF2B5EF4-FFF2-40B4-BE49-F238E27FC236}">
                <a16:creationId xmlns:a16="http://schemas.microsoft.com/office/drawing/2014/main" id="{99ED5833-B85B-4103-8A3B-CAB0308E6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170416-A00F-1CD0-BD36-74CAD08D0D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8604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Ways to Gather - Crowdsourcing</a:t>
            </a:r>
          </a:p>
        </p:txBody>
      </p:sp>
      <p:pic>
        <p:nvPicPr>
          <p:cNvPr id="3074" name="Picture 2" descr="Crowdsourcing">
            <a:extLst>
              <a:ext uri="{FF2B5EF4-FFF2-40B4-BE49-F238E27FC236}">
                <a16:creationId xmlns:a16="http://schemas.microsoft.com/office/drawing/2014/main" id="{42A0259D-ADA4-DA79-A3AE-AC765BC7A8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1234" y="2367625"/>
            <a:ext cx="5828261" cy="3934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Content Placeholder 6" descr="A screenshot of a website&#10;&#10;Description automatically generated">
            <a:extLst>
              <a:ext uri="{FF2B5EF4-FFF2-40B4-BE49-F238E27FC236}">
                <a16:creationId xmlns:a16="http://schemas.microsoft.com/office/drawing/2014/main" id="{0BC7D84A-F30C-94D4-89E7-7A9DA9CE25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182505" y="2513331"/>
            <a:ext cx="5828261" cy="3642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9420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759C9B6-FFE6-B683-4D3A-D27643834B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79" name="Rectangle 3078">
            <a:extLst>
              <a:ext uri="{FF2B5EF4-FFF2-40B4-BE49-F238E27FC236}">
                <a16:creationId xmlns:a16="http://schemas.microsoft.com/office/drawing/2014/main" id="{56FD66C9-991B-3A9B-60B8-5137319B4E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A58816-7451-EC82-0A36-C4A90A6A7C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7CE6F83-8CE5-F04A-85A2-B2A69EACA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 descr="Examples of reCAPTCHA V3">
            <a:extLst>
              <a:ext uri="{FF2B5EF4-FFF2-40B4-BE49-F238E27FC236}">
                <a16:creationId xmlns:a16="http://schemas.microsoft.com/office/drawing/2014/main" id="{CF07F091-CFC3-16E3-D691-72231E6A98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79425"/>
            <a:ext cx="12192000" cy="5897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46816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485</TotalTime>
  <Words>1127</Words>
  <Application>Microsoft Macintosh PowerPoint</Application>
  <PresentationFormat>Widescreen</PresentationFormat>
  <Paragraphs>143</Paragraphs>
  <Slides>25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Aptos</vt:lpstr>
      <vt:lpstr>Aptos Display</vt:lpstr>
      <vt:lpstr>Arial</vt:lpstr>
      <vt:lpstr>Calibri</vt:lpstr>
      <vt:lpstr>Office Theme</vt:lpstr>
      <vt:lpstr>Collection Week 4</vt:lpstr>
      <vt:lpstr>On Gathering</vt:lpstr>
      <vt:lpstr>Why Gather?</vt:lpstr>
      <vt:lpstr>Why Gather?</vt:lpstr>
      <vt:lpstr>How to Gather – Passively</vt:lpstr>
      <vt:lpstr>How to Gather - Ethics</vt:lpstr>
      <vt:lpstr>Ways to Gather - Individually</vt:lpstr>
      <vt:lpstr>Ways to Gather - Crowdsourcing</vt:lpstr>
      <vt:lpstr>PowerPoint Presentation</vt:lpstr>
      <vt:lpstr>How to Gather – Web Scraping</vt:lpstr>
      <vt:lpstr>How to Gather – Web Scraping</vt:lpstr>
      <vt:lpstr>How to Scrape - webscraper.io</vt:lpstr>
      <vt:lpstr>Has everyone installed?</vt:lpstr>
      <vt:lpstr>Installation Steps</vt:lpstr>
      <vt:lpstr>https://scholarslab.lib.virginia.edu/blog/</vt:lpstr>
      <vt:lpstr>What makes this good for scraping?</vt:lpstr>
      <vt:lpstr>Opening Developer Tools</vt:lpstr>
      <vt:lpstr>Create a Sitemap</vt:lpstr>
      <vt:lpstr>Create a Sitemap</vt:lpstr>
      <vt:lpstr>Added Selector</vt:lpstr>
      <vt:lpstr>Add a Child Selector</vt:lpstr>
      <vt:lpstr>Make our Post Selectors</vt:lpstr>
      <vt:lpstr>Start the Scrape</vt:lpstr>
      <vt:lpstr>Wrapping Up</vt:lpstr>
      <vt:lpstr>Homework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Walsh, Brandon M (bmw9t)</dc:creator>
  <cp:lastModifiedBy>Walsh, Brandon M (bmw9t)</cp:lastModifiedBy>
  <cp:revision>133</cp:revision>
  <dcterms:created xsi:type="dcterms:W3CDTF">2024-12-10T15:14:51Z</dcterms:created>
  <dcterms:modified xsi:type="dcterms:W3CDTF">2024-12-16T18:19:02Z</dcterms:modified>
</cp:coreProperties>
</file>